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bril Fatface" charset="1" panose="02000503000000020003"/>
      <p:regular r:id="rId16"/>
    </p:embeddedFont>
    <p:embeddedFont>
      <p:font typeface="Glacial Indifference" charset="1" panose="00000000000000000000"/>
      <p:regular r:id="rId17"/>
    </p:embeddedFont>
    <p:embeddedFont>
      <p:font typeface="Glacial Indifference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4223" y="0"/>
            <a:ext cx="7813777" cy="10287000"/>
            <a:chOff x="0" y="0"/>
            <a:chExt cx="10418369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4183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418369">
                  <a:moveTo>
                    <a:pt x="0" y="0"/>
                  </a:moveTo>
                  <a:lnTo>
                    <a:pt x="10418369" y="0"/>
                  </a:lnTo>
                  <a:lnTo>
                    <a:pt x="104183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255" r="0" b="-425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618927"/>
            <a:ext cx="9445523" cy="145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5"/>
              </a:lnSpc>
            </a:pPr>
            <a:r>
              <a:rPr lang="en-US" sz="4662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Intelligent Street Lighting for Smart Cities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38725"/>
            <a:ext cx="9445523" cy="151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1"/>
              </a:lnSpc>
            </a:pPr>
            <a:r>
              <a:rPr lang="en-US" sz="2500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motion-adaptive, solar-powered streetlight system designed to save energy, enhance safety, and support community utilities in urban environments.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7384" y="1191073"/>
            <a:ext cx="9231987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Building Tomorrow's Smart Cities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384" y="2014833"/>
            <a:ext cx="3925014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Streetlights Reimagined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384" y="2711796"/>
            <a:ext cx="16253069" cy="6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We're transforming passive infrastructure into multi-functional intelligent systems that combine safety, sustainability, and energy efficiency into a single, elegant solution.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384" y="3733352"/>
            <a:ext cx="3581400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Future Enhancements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2923" y="4549378"/>
            <a:ext cx="360080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IoT Monitoring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2923" y="4996453"/>
            <a:ext cx="7278738" cy="6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Real-time system health tracking, performance analytics, and predictive maintenance alerts through cloud-connected platforms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1725" y="4549378"/>
            <a:ext cx="3731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AI Traffic Pattern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1725" y="4996453"/>
            <a:ext cx="7278738" cy="6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Machine learning algorithms analyze historical data to predict traffic flows and optimize lighting schedules for maximum 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2923" y="6541741"/>
            <a:ext cx="336935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Net Metering Integration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2923" y="6988816"/>
            <a:ext cx="7278738" cy="6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Two-way grid connection allows selling excess energy back to utilities, creating revenue streams for municipalities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1725" y="6541741"/>
            <a:ext cx="322754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City-Wide EV Microgrid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1725" y="6988816"/>
            <a:ext cx="7278738" cy="6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Expansion to comprehensive neighborhood-level renewable energy networks supporting transportation electrification at scale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705" y="8119024"/>
            <a:ext cx="15899759" cy="64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812" b="true">
                <a:solidFill>
                  <a:srgbClr val="4B4A4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future of urban infrastructure is decentralized, intelligent, and powered by renewable energy. Together, we can build cities that are safer, more sustainable, and truly smart.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17384" y="7946527"/>
            <a:ext cx="28575" cy="1130198"/>
            <a:chOff x="0" y="0"/>
            <a:chExt cx="38100" cy="15069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100" cy="1506982"/>
            </a:xfrm>
            <a:custGeom>
              <a:avLst/>
              <a:gdLst/>
              <a:ahLst/>
              <a:cxnLst/>
              <a:rect r="r" b="b" t="t" l="l"/>
              <a:pathLst>
                <a:path h="1506982" w="38100">
                  <a:moveTo>
                    <a:pt x="0" y="0"/>
                  </a:moveTo>
                  <a:lnTo>
                    <a:pt x="38100" y="0"/>
                  </a:lnTo>
                  <a:lnTo>
                    <a:pt x="38100" y="1506982"/>
                  </a:lnTo>
                  <a:lnTo>
                    <a:pt x="0" y="1506982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0883" y="1032119"/>
            <a:ext cx="12418219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Problem with Traditional Streetlights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6120" y="2308327"/>
            <a:ext cx="8148342" cy="3223317"/>
            <a:chOff x="0" y="0"/>
            <a:chExt cx="10864456" cy="42977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851769" cy="4285107"/>
            </a:xfrm>
            <a:custGeom>
              <a:avLst/>
              <a:gdLst/>
              <a:ahLst/>
              <a:cxnLst/>
              <a:rect r="r" b="b" t="t" l="l"/>
              <a:pathLst>
                <a:path h="4285107" w="10851769">
                  <a:moveTo>
                    <a:pt x="0" y="305435"/>
                  </a:moveTo>
                  <a:cubicBezTo>
                    <a:pt x="0" y="136779"/>
                    <a:pt x="137033" y="0"/>
                    <a:pt x="305943" y="0"/>
                  </a:cubicBezTo>
                  <a:lnTo>
                    <a:pt x="10545826" y="0"/>
                  </a:lnTo>
                  <a:cubicBezTo>
                    <a:pt x="10714863" y="0"/>
                    <a:pt x="10851769" y="136779"/>
                    <a:pt x="10851769" y="305435"/>
                  </a:cubicBezTo>
                  <a:lnTo>
                    <a:pt x="10851769" y="3979672"/>
                  </a:lnTo>
                  <a:cubicBezTo>
                    <a:pt x="10851769" y="4148328"/>
                    <a:pt x="10714736" y="4285107"/>
                    <a:pt x="10545826" y="4285107"/>
                  </a:cubicBezTo>
                  <a:lnTo>
                    <a:pt x="305943" y="4285107"/>
                  </a:lnTo>
                  <a:cubicBezTo>
                    <a:pt x="137033" y="4285107"/>
                    <a:pt x="0" y="4148328"/>
                    <a:pt x="0" y="3979672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64469" cy="4297807"/>
            </a:xfrm>
            <a:custGeom>
              <a:avLst/>
              <a:gdLst/>
              <a:ahLst/>
              <a:cxnLst/>
              <a:rect r="r" b="b" t="t" l="l"/>
              <a:pathLst>
                <a:path h="4297807" w="10864469">
                  <a:moveTo>
                    <a:pt x="0" y="311785"/>
                  </a:moveTo>
                  <a:cubicBezTo>
                    <a:pt x="0" y="139573"/>
                    <a:pt x="139827" y="0"/>
                    <a:pt x="312293" y="0"/>
                  </a:cubicBezTo>
                  <a:lnTo>
                    <a:pt x="10552176" y="0"/>
                  </a:lnTo>
                  <a:lnTo>
                    <a:pt x="10552176" y="6350"/>
                  </a:lnTo>
                  <a:lnTo>
                    <a:pt x="10552176" y="0"/>
                  </a:lnTo>
                  <a:cubicBezTo>
                    <a:pt x="10724642" y="0"/>
                    <a:pt x="10864469" y="139573"/>
                    <a:pt x="10864469" y="311785"/>
                  </a:cubicBezTo>
                  <a:lnTo>
                    <a:pt x="10864469" y="3986022"/>
                  </a:lnTo>
                  <a:lnTo>
                    <a:pt x="10858119" y="3986022"/>
                  </a:lnTo>
                  <a:lnTo>
                    <a:pt x="10864469" y="3986022"/>
                  </a:lnTo>
                  <a:cubicBezTo>
                    <a:pt x="10864469" y="4158234"/>
                    <a:pt x="10724642" y="4297807"/>
                    <a:pt x="10552176" y="4297807"/>
                  </a:cubicBezTo>
                  <a:lnTo>
                    <a:pt x="10552176" y="4291457"/>
                  </a:lnTo>
                  <a:lnTo>
                    <a:pt x="10552176" y="4297807"/>
                  </a:lnTo>
                  <a:lnTo>
                    <a:pt x="312293" y="4297807"/>
                  </a:lnTo>
                  <a:lnTo>
                    <a:pt x="312293" y="4291457"/>
                  </a:lnTo>
                  <a:lnTo>
                    <a:pt x="312293" y="4297807"/>
                  </a:lnTo>
                  <a:cubicBezTo>
                    <a:pt x="139827" y="4297807"/>
                    <a:pt x="0" y="4158234"/>
                    <a:pt x="0" y="3986022"/>
                  </a:cubicBezTo>
                  <a:lnTo>
                    <a:pt x="0" y="311785"/>
                  </a:lnTo>
                  <a:lnTo>
                    <a:pt x="6350" y="311785"/>
                  </a:lnTo>
                  <a:lnTo>
                    <a:pt x="0" y="311785"/>
                  </a:lnTo>
                  <a:moveTo>
                    <a:pt x="12700" y="311785"/>
                  </a:moveTo>
                  <a:lnTo>
                    <a:pt x="12700" y="3986022"/>
                  </a:lnTo>
                  <a:lnTo>
                    <a:pt x="6350" y="3986022"/>
                  </a:lnTo>
                  <a:lnTo>
                    <a:pt x="12700" y="3986022"/>
                  </a:lnTo>
                  <a:cubicBezTo>
                    <a:pt x="12700" y="4151249"/>
                    <a:pt x="146812" y="4285107"/>
                    <a:pt x="312293" y="4285107"/>
                  </a:cubicBezTo>
                  <a:lnTo>
                    <a:pt x="10552176" y="4285107"/>
                  </a:lnTo>
                  <a:cubicBezTo>
                    <a:pt x="10717657" y="4285107"/>
                    <a:pt x="10851769" y="4151249"/>
                    <a:pt x="10851769" y="3986022"/>
                  </a:cubicBezTo>
                  <a:lnTo>
                    <a:pt x="10851769" y="311785"/>
                  </a:lnTo>
                  <a:lnTo>
                    <a:pt x="10858119" y="311785"/>
                  </a:lnTo>
                  <a:lnTo>
                    <a:pt x="10851769" y="311785"/>
                  </a:lnTo>
                  <a:cubicBezTo>
                    <a:pt x="10851769" y="146558"/>
                    <a:pt x="10717657" y="12700"/>
                    <a:pt x="10552176" y="12700"/>
                  </a:cubicBezTo>
                  <a:lnTo>
                    <a:pt x="312293" y="12700"/>
                  </a:lnTo>
                  <a:lnTo>
                    <a:pt x="312293" y="6350"/>
                  </a:lnTo>
                  <a:lnTo>
                    <a:pt x="312293" y="12700"/>
                  </a:lnTo>
                  <a:cubicBezTo>
                    <a:pt x="146812" y="12700"/>
                    <a:pt x="12700" y="146558"/>
                    <a:pt x="12700" y="31178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54906" y="2577103"/>
            <a:ext cx="763486" cy="763486"/>
            <a:chOff x="0" y="0"/>
            <a:chExt cx="1017981" cy="10179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8032" cy="1018032"/>
            </a:xfrm>
            <a:custGeom>
              <a:avLst/>
              <a:gdLst/>
              <a:ahLst/>
              <a:cxnLst/>
              <a:rect r="r" b="b" t="t" l="l"/>
              <a:pathLst>
                <a:path h="1018032" w="1018032">
                  <a:moveTo>
                    <a:pt x="0" y="509016"/>
                  </a:moveTo>
                  <a:cubicBezTo>
                    <a:pt x="0" y="227838"/>
                    <a:pt x="227838" y="0"/>
                    <a:pt x="509016" y="0"/>
                  </a:cubicBezTo>
                  <a:cubicBezTo>
                    <a:pt x="790194" y="0"/>
                    <a:pt x="1018032" y="227838"/>
                    <a:pt x="1018032" y="509016"/>
                  </a:cubicBezTo>
                  <a:cubicBezTo>
                    <a:pt x="1018032" y="790194"/>
                    <a:pt x="790067" y="1018032"/>
                    <a:pt x="509016" y="1018032"/>
                  </a:cubicBezTo>
                  <a:cubicBezTo>
                    <a:pt x="227965" y="1018032"/>
                    <a:pt x="0" y="790067"/>
                    <a:pt x="0" y="509016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1364904" y="2787101"/>
            <a:ext cx="343491" cy="343491"/>
          </a:xfrm>
          <a:custGeom>
            <a:avLst/>
            <a:gdLst/>
            <a:ahLst/>
            <a:cxnLst/>
            <a:rect r="r" b="b" t="t" l="l"/>
            <a:pathLst>
              <a:path h="343491" w="343491">
                <a:moveTo>
                  <a:pt x="0" y="0"/>
                </a:moveTo>
                <a:lnTo>
                  <a:pt x="343490" y="0"/>
                </a:lnTo>
                <a:lnTo>
                  <a:pt x="343490" y="343490"/>
                </a:lnTo>
                <a:lnTo>
                  <a:pt x="0" y="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7566" r="0" b="-1756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54906" y="3559521"/>
            <a:ext cx="2857738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Energy Inefficiency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906" y="4027589"/>
            <a:ext cx="761077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Conventional streetlights operate at full brightness throughout the night, regardless of actual need, wasting significant energy during low-traffic hours.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53385" y="2308327"/>
            <a:ext cx="8148485" cy="3223317"/>
            <a:chOff x="0" y="0"/>
            <a:chExt cx="10864647" cy="42977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0851896" cy="4285107"/>
            </a:xfrm>
            <a:custGeom>
              <a:avLst/>
              <a:gdLst/>
              <a:ahLst/>
              <a:cxnLst/>
              <a:rect r="r" b="b" t="t" l="l"/>
              <a:pathLst>
                <a:path h="4285107" w="10851896">
                  <a:moveTo>
                    <a:pt x="0" y="305435"/>
                  </a:moveTo>
                  <a:cubicBezTo>
                    <a:pt x="0" y="136779"/>
                    <a:pt x="137033" y="0"/>
                    <a:pt x="305943" y="0"/>
                  </a:cubicBezTo>
                  <a:lnTo>
                    <a:pt x="10545953" y="0"/>
                  </a:lnTo>
                  <a:cubicBezTo>
                    <a:pt x="10714990" y="0"/>
                    <a:pt x="10851896" y="136779"/>
                    <a:pt x="10851896" y="305435"/>
                  </a:cubicBezTo>
                  <a:lnTo>
                    <a:pt x="10851896" y="3979672"/>
                  </a:lnTo>
                  <a:cubicBezTo>
                    <a:pt x="10851896" y="4148328"/>
                    <a:pt x="10714863" y="4285107"/>
                    <a:pt x="10545953" y="4285107"/>
                  </a:cubicBezTo>
                  <a:lnTo>
                    <a:pt x="305943" y="4285107"/>
                  </a:lnTo>
                  <a:cubicBezTo>
                    <a:pt x="137033" y="4285107"/>
                    <a:pt x="0" y="4148328"/>
                    <a:pt x="0" y="3979672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64596" cy="4297807"/>
            </a:xfrm>
            <a:custGeom>
              <a:avLst/>
              <a:gdLst/>
              <a:ahLst/>
              <a:cxnLst/>
              <a:rect r="r" b="b" t="t" l="l"/>
              <a:pathLst>
                <a:path h="4297807" w="10864596">
                  <a:moveTo>
                    <a:pt x="0" y="311785"/>
                  </a:moveTo>
                  <a:cubicBezTo>
                    <a:pt x="0" y="139573"/>
                    <a:pt x="139827" y="0"/>
                    <a:pt x="312293" y="0"/>
                  </a:cubicBezTo>
                  <a:lnTo>
                    <a:pt x="10552303" y="0"/>
                  </a:lnTo>
                  <a:lnTo>
                    <a:pt x="10552303" y="6350"/>
                  </a:lnTo>
                  <a:lnTo>
                    <a:pt x="10552303" y="0"/>
                  </a:lnTo>
                  <a:cubicBezTo>
                    <a:pt x="10724769" y="0"/>
                    <a:pt x="10864596" y="139573"/>
                    <a:pt x="10864596" y="311785"/>
                  </a:cubicBezTo>
                  <a:lnTo>
                    <a:pt x="10864596" y="3986022"/>
                  </a:lnTo>
                  <a:lnTo>
                    <a:pt x="10858246" y="3986022"/>
                  </a:lnTo>
                  <a:lnTo>
                    <a:pt x="10864596" y="3986022"/>
                  </a:lnTo>
                  <a:cubicBezTo>
                    <a:pt x="10864596" y="4158234"/>
                    <a:pt x="10724769" y="4297807"/>
                    <a:pt x="10552303" y="4297807"/>
                  </a:cubicBezTo>
                  <a:lnTo>
                    <a:pt x="10552303" y="4291457"/>
                  </a:lnTo>
                  <a:lnTo>
                    <a:pt x="10552303" y="4297807"/>
                  </a:lnTo>
                  <a:lnTo>
                    <a:pt x="312293" y="4297807"/>
                  </a:lnTo>
                  <a:lnTo>
                    <a:pt x="312293" y="4291457"/>
                  </a:lnTo>
                  <a:lnTo>
                    <a:pt x="312293" y="4297807"/>
                  </a:lnTo>
                  <a:cubicBezTo>
                    <a:pt x="139827" y="4297807"/>
                    <a:pt x="0" y="4158234"/>
                    <a:pt x="0" y="3986022"/>
                  </a:cubicBezTo>
                  <a:lnTo>
                    <a:pt x="0" y="311785"/>
                  </a:lnTo>
                  <a:lnTo>
                    <a:pt x="6350" y="311785"/>
                  </a:lnTo>
                  <a:lnTo>
                    <a:pt x="0" y="311785"/>
                  </a:lnTo>
                  <a:moveTo>
                    <a:pt x="12700" y="311785"/>
                  </a:moveTo>
                  <a:lnTo>
                    <a:pt x="12700" y="3986022"/>
                  </a:lnTo>
                  <a:lnTo>
                    <a:pt x="6350" y="3986022"/>
                  </a:lnTo>
                  <a:lnTo>
                    <a:pt x="12700" y="3986022"/>
                  </a:lnTo>
                  <a:cubicBezTo>
                    <a:pt x="12700" y="4151249"/>
                    <a:pt x="146812" y="4285107"/>
                    <a:pt x="312293" y="4285107"/>
                  </a:cubicBezTo>
                  <a:lnTo>
                    <a:pt x="10552303" y="4285107"/>
                  </a:lnTo>
                  <a:cubicBezTo>
                    <a:pt x="10717784" y="4285107"/>
                    <a:pt x="10851896" y="4151249"/>
                    <a:pt x="10851896" y="3986022"/>
                  </a:cubicBezTo>
                  <a:lnTo>
                    <a:pt x="10851896" y="311785"/>
                  </a:lnTo>
                  <a:lnTo>
                    <a:pt x="10858246" y="311785"/>
                  </a:lnTo>
                  <a:lnTo>
                    <a:pt x="10851896" y="311785"/>
                  </a:lnTo>
                  <a:cubicBezTo>
                    <a:pt x="10851896" y="146558"/>
                    <a:pt x="10717784" y="12700"/>
                    <a:pt x="10552303" y="12700"/>
                  </a:cubicBezTo>
                  <a:lnTo>
                    <a:pt x="312293" y="12700"/>
                  </a:lnTo>
                  <a:lnTo>
                    <a:pt x="312293" y="6350"/>
                  </a:lnTo>
                  <a:lnTo>
                    <a:pt x="312293" y="12700"/>
                  </a:lnTo>
                  <a:cubicBezTo>
                    <a:pt x="146812" y="12700"/>
                    <a:pt x="12700" y="146558"/>
                    <a:pt x="12700" y="31178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522171" y="2577103"/>
            <a:ext cx="763486" cy="763486"/>
            <a:chOff x="0" y="0"/>
            <a:chExt cx="1017981" cy="10179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8032" cy="1018032"/>
            </a:xfrm>
            <a:custGeom>
              <a:avLst/>
              <a:gdLst/>
              <a:ahLst/>
              <a:cxnLst/>
              <a:rect r="r" b="b" t="t" l="l"/>
              <a:pathLst>
                <a:path h="1018032" w="1018032">
                  <a:moveTo>
                    <a:pt x="0" y="509016"/>
                  </a:moveTo>
                  <a:cubicBezTo>
                    <a:pt x="0" y="227838"/>
                    <a:pt x="227838" y="0"/>
                    <a:pt x="509016" y="0"/>
                  </a:cubicBezTo>
                  <a:cubicBezTo>
                    <a:pt x="790194" y="0"/>
                    <a:pt x="1018032" y="227838"/>
                    <a:pt x="1018032" y="509016"/>
                  </a:cubicBezTo>
                  <a:cubicBezTo>
                    <a:pt x="1018032" y="790194"/>
                    <a:pt x="790067" y="1018032"/>
                    <a:pt x="509016" y="1018032"/>
                  </a:cubicBezTo>
                  <a:cubicBezTo>
                    <a:pt x="227965" y="1018032"/>
                    <a:pt x="0" y="790067"/>
                    <a:pt x="0" y="509016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9732169" y="2787101"/>
            <a:ext cx="343491" cy="343491"/>
          </a:xfrm>
          <a:custGeom>
            <a:avLst/>
            <a:gdLst/>
            <a:ahLst/>
            <a:cxnLst/>
            <a:rect r="r" b="b" t="t" l="l"/>
            <a:pathLst>
              <a:path h="343491" w="343491">
                <a:moveTo>
                  <a:pt x="0" y="0"/>
                </a:moveTo>
                <a:lnTo>
                  <a:pt x="343490" y="0"/>
                </a:lnTo>
                <a:lnTo>
                  <a:pt x="343490" y="343490"/>
                </a:lnTo>
                <a:lnTo>
                  <a:pt x="0" y="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4866" r="0" b="-14866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522171" y="3559521"/>
            <a:ext cx="3532584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No Emergency Response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22171" y="4027589"/>
            <a:ext cx="761092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Lack of intelligent systems to detect and respond to accidents, emergencies, or unusual events in real-time.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86120" y="5750566"/>
            <a:ext cx="8148342" cy="2836964"/>
            <a:chOff x="0" y="0"/>
            <a:chExt cx="10864456" cy="37826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0851769" cy="3769868"/>
            </a:xfrm>
            <a:custGeom>
              <a:avLst/>
              <a:gdLst/>
              <a:ahLst/>
              <a:cxnLst/>
              <a:rect r="r" b="b" t="t" l="l"/>
              <a:pathLst>
                <a:path h="3769868" w="10851769">
                  <a:moveTo>
                    <a:pt x="0" y="305435"/>
                  </a:moveTo>
                  <a:cubicBezTo>
                    <a:pt x="0" y="136779"/>
                    <a:pt x="137033" y="0"/>
                    <a:pt x="306070" y="0"/>
                  </a:cubicBezTo>
                  <a:lnTo>
                    <a:pt x="10545699" y="0"/>
                  </a:lnTo>
                  <a:cubicBezTo>
                    <a:pt x="10714736" y="0"/>
                    <a:pt x="10851769" y="136779"/>
                    <a:pt x="10851769" y="305435"/>
                  </a:cubicBezTo>
                  <a:lnTo>
                    <a:pt x="10851769" y="3464433"/>
                  </a:lnTo>
                  <a:cubicBezTo>
                    <a:pt x="10851769" y="3633089"/>
                    <a:pt x="10714736" y="3769868"/>
                    <a:pt x="10545699" y="3769868"/>
                  </a:cubicBezTo>
                  <a:lnTo>
                    <a:pt x="306070" y="3769868"/>
                  </a:lnTo>
                  <a:cubicBezTo>
                    <a:pt x="137033" y="3769868"/>
                    <a:pt x="0" y="3633216"/>
                    <a:pt x="0" y="3464433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64469" cy="3782568"/>
            </a:xfrm>
            <a:custGeom>
              <a:avLst/>
              <a:gdLst/>
              <a:ahLst/>
              <a:cxnLst/>
              <a:rect r="r" b="b" t="t" l="l"/>
              <a:pathLst>
                <a:path h="3782568" w="10864469">
                  <a:moveTo>
                    <a:pt x="0" y="311785"/>
                  </a:moveTo>
                  <a:cubicBezTo>
                    <a:pt x="0" y="139573"/>
                    <a:pt x="139954" y="0"/>
                    <a:pt x="312420" y="0"/>
                  </a:cubicBezTo>
                  <a:lnTo>
                    <a:pt x="10552049" y="0"/>
                  </a:lnTo>
                  <a:lnTo>
                    <a:pt x="10552049" y="6350"/>
                  </a:lnTo>
                  <a:lnTo>
                    <a:pt x="10552049" y="0"/>
                  </a:lnTo>
                  <a:cubicBezTo>
                    <a:pt x="10724642" y="0"/>
                    <a:pt x="10864469" y="139573"/>
                    <a:pt x="10864469" y="311785"/>
                  </a:cubicBezTo>
                  <a:lnTo>
                    <a:pt x="10858119" y="311785"/>
                  </a:lnTo>
                  <a:lnTo>
                    <a:pt x="10864469" y="311785"/>
                  </a:lnTo>
                  <a:lnTo>
                    <a:pt x="10864469" y="3470783"/>
                  </a:lnTo>
                  <a:lnTo>
                    <a:pt x="10858119" y="3470783"/>
                  </a:lnTo>
                  <a:lnTo>
                    <a:pt x="10864469" y="3470783"/>
                  </a:lnTo>
                  <a:cubicBezTo>
                    <a:pt x="10864469" y="3642995"/>
                    <a:pt x="10724515" y="3782568"/>
                    <a:pt x="10552049" y="3782568"/>
                  </a:cubicBezTo>
                  <a:lnTo>
                    <a:pt x="10552049" y="3776218"/>
                  </a:lnTo>
                  <a:lnTo>
                    <a:pt x="10552049" y="3782568"/>
                  </a:lnTo>
                  <a:lnTo>
                    <a:pt x="312420" y="3782568"/>
                  </a:lnTo>
                  <a:lnTo>
                    <a:pt x="312420" y="3776218"/>
                  </a:lnTo>
                  <a:lnTo>
                    <a:pt x="312420" y="3782568"/>
                  </a:lnTo>
                  <a:cubicBezTo>
                    <a:pt x="139954" y="3782568"/>
                    <a:pt x="0" y="3642995"/>
                    <a:pt x="0" y="3470783"/>
                  </a:cubicBezTo>
                  <a:lnTo>
                    <a:pt x="0" y="311785"/>
                  </a:lnTo>
                  <a:lnTo>
                    <a:pt x="6350" y="311785"/>
                  </a:lnTo>
                  <a:lnTo>
                    <a:pt x="0" y="311785"/>
                  </a:lnTo>
                  <a:moveTo>
                    <a:pt x="12700" y="311785"/>
                  </a:moveTo>
                  <a:lnTo>
                    <a:pt x="12700" y="3470783"/>
                  </a:lnTo>
                  <a:lnTo>
                    <a:pt x="6350" y="3470783"/>
                  </a:lnTo>
                  <a:lnTo>
                    <a:pt x="12700" y="3470783"/>
                  </a:lnTo>
                  <a:cubicBezTo>
                    <a:pt x="12700" y="3636010"/>
                    <a:pt x="146939" y="3769868"/>
                    <a:pt x="312420" y="3769868"/>
                  </a:cubicBezTo>
                  <a:lnTo>
                    <a:pt x="10552049" y="3769868"/>
                  </a:lnTo>
                  <a:cubicBezTo>
                    <a:pt x="10717657" y="3769868"/>
                    <a:pt x="10851769" y="3636010"/>
                    <a:pt x="10851769" y="3470783"/>
                  </a:cubicBezTo>
                  <a:lnTo>
                    <a:pt x="10851769" y="311785"/>
                  </a:lnTo>
                  <a:cubicBezTo>
                    <a:pt x="10851769" y="146558"/>
                    <a:pt x="10717530" y="12700"/>
                    <a:pt x="10552049" y="12700"/>
                  </a:cubicBezTo>
                  <a:lnTo>
                    <a:pt x="312420" y="12700"/>
                  </a:lnTo>
                  <a:lnTo>
                    <a:pt x="312420" y="6350"/>
                  </a:lnTo>
                  <a:lnTo>
                    <a:pt x="312420" y="12700"/>
                  </a:lnTo>
                  <a:cubicBezTo>
                    <a:pt x="146939" y="12700"/>
                    <a:pt x="12700" y="146558"/>
                    <a:pt x="12700" y="31178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54906" y="6019352"/>
            <a:ext cx="763486" cy="763486"/>
            <a:chOff x="0" y="0"/>
            <a:chExt cx="1017981" cy="10179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18032" cy="1018032"/>
            </a:xfrm>
            <a:custGeom>
              <a:avLst/>
              <a:gdLst/>
              <a:ahLst/>
              <a:cxnLst/>
              <a:rect r="r" b="b" t="t" l="l"/>
              <a:pathLst>
                <a:path h="1018032" w="1018032">
                  <a:moveTo>
                    <a:pt x="0" y="509016"/>
                  </a:moveTo>
                  <a:cubicBezTo>
                    <a:pt x="0" y="227838"/>
                    <a:pt x="227838" y="0"/>
                    <a:pt x="509016" y="0"/>
                  </a:cubicBezTo>
                  <a:cubicBezTo>
                    <a:pt x="790194" y="0"/>
                    <a:pt x="1018032" y="227838"/>
                    <a:pt x="1018032" y="509016"/>
                  </a:cubicBezTo>
                  <a:cubicBezTo>
                    <a:pt x="1018032" y="790194"/>
                    <a:pt x="790067" y="1018032"/>
                    <a:pt x="509016" y="1018032"/>
                  </a:cubicBezTo>
                  <a:cubicBezTo>
                    <a:pt x="227965" y="1018032"/>
                    <a:pt x="0" y="790067"/>
                    <a:pt x="0" y="509016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1364904" y="6229350"/>
            <a:ext cx="343491" cy="343491"/>
          </a:xfrm>
          <a:custGeom>
            <a:avLst/>
            <a:gdLst/>
            <a:ahLst/>
            <a:cxnLst/>
            <a:rect r="r" b="b" t="t" l="l"/>
            <a:pathLst>
              <a:path h="343491" w="343491">
                <a:moveTo>
                  <a:pt x="0" y="0"/>
                </a:moveTo>
                <a:lnTo>
                  <a:pt x="343490" y="0"/>
                </a:lnTo>
                <a:lnTo>
                  <a:pt x="343490" y="343491"/>
                </a:lnTo>
                <a:lnTo>
                  <a:pt x="0" y="343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54906" y="7001770"/>
            <a:ext cx="327076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Untapped Renewables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4906" y="7469829"/>
            <a:ext cx="76107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Street-level renewable energy generation remains underutilized, with no mechanism to capture and distribute surplus solar power.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253385" y="5750566"/>
            <a:ext cx="8148485" cy="2836964"/>
            <a:chOff x="0" y="0"/>
            <a:chExt cx="10864647" cy="37826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10851896" cy="3769868"/>
            </a:xfrm>
            <a:custGeom>
              <a:avLst/>
              <a:gdLst/>
              <a:ahLst/>
              <a:cxnLst/>
              <a:rect r="r" b="b" t="t" l="l"/>
              <a:pathLst>
                <a:path h="3769868" w="10851896">
                  <a:moveTo>
                    <a:pt x="0" y="305435"/>
                  </a:moveTo>
                  <a:cubicBezTo>
                    <a:pt x="0" y="136779"/>
                    <a:pt x="137033" y="0"/>
                    <a:pt x="306070" y="0"/>
                  </a:cubicBezTo>
                  <a:lnTo>
                    <a:pt x="10545826" y="0"/>
                  </a:lnTo>
                  <a:cubicBezTo>
                    <a:pt x="10714863" y="0"/>
                    <a:pt x="10851896" y="136779"/>
                    <a:pt x="10851896" y="305435"/>
                  </a:cubicBezTo>
                  <a:lnTo>
                    <a:pt x="10851896" y="3464433"/>
                  </a:lnTo>
                  <a:cubicBezTo>
                    <a:pt x="10851896" y="3633089"/>
                    <a:pt x="10714863" y="3769868"/>
                    <a:pt x="10545826" y="3769868"/>
                  </a:cubicBezTo>
                  <a:lnTo>
                    <a:pt x="306070" y="3769868"/>
                  </a:lnTo>
                  <a:cubicBezTo>
                    <a:pt x="137033" y="3769868"/>
                    <a:pt x="0" y="3633216"/>
                    <a:pt x="0" y="3464433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864596" cy="3782568"/>
            </a:xfrm>
            <a:custGeom>
              <a:avLst/>
              <a:gdLst/>
              <a:ahLst/>
              <a:cxnLst/>
              <a:rect r="r" b="b" t="t" l="l"/>
              <a:pathLst>
                <a:path h="3782568" w="10864596">
                  <a:moveTo>
                    <a:pt x="0" y="311785"/>
                  </a:moveTo>
                  <a:cubicBezTo>
                    <a:pt x="0" y="139573"/>
                    <a:pt x="139954" y="0"/>
                    <a:pt x="312420" y="0"/>
                  </a:cubicBezTo>
                  <a:lnTo>
                    <a:pt x="10552176" y="0"/>
                  </a:lnTo>
                  <a:lnTo>
                    <a:pt x="10552176" y="6350"/>
                  </a:lnTo>
                  <a:lnTo>
                    <a:pt x="10552176" y="0"/>
                  </a:lnTo>
                  <a:cubicBezTo>
                    <a:pt x="10724769" y="0"/>
                    <a:pt x="10864596" y="139573"/>
                    <a:pt x="10864596" y="311785"/>
                  </a:cubicBezTo>
                  <a:lnTo>
                    <a:pt x="10858246" y="311785"/>
                  </a:lnTo>
                  <a:lnTo>
                    <a:pt x="10864596" y="311785"/>
                  </a:lnTo>
                  <a:lnTo>
                    <a:pt x="10864596" y="3470783"/>
                  </a:lnTo>
                  <a:lnTo>
                    <a:pt x="10858246" y="3470783"/>
                  </a:lnTo>
                  <a:lnTo>
                    <a:pt x="10864596" y="3470783"/>
                  </a:lnTo>
                  <a:cubicBezTo>
                    <a:pt x="10864596" y="3642995"/>
                    <a:pt x="10724642" y="3782568"/>
                    <a:pt x="10552176" y="3782568"/>
                  </a:cubicBezTo>
                  <a:lnTo>
                    <a:pt x="10552176" y="3776218"/>
                  </a:lnTo>
                  <a:lnTo>
                    <a:pt x="10552176" y="3782568"/>
                  </a:lnTo>
                  <a:lnTo>
                    <a:pt x="312420" y="3782568"/>
                  </a:lnTo>
                  <a:lnTo>
                    <a:pt x="312420" y="3776218"/>
                  </a:lnTo>
                  <a:lnTo>
                    <a:pt x="312420" y="3782568"/>
                  </a:lnTo>
                  <a:cubicBezTo>
                    <a:pt x="139954" y="3782568"/>
                    <a:pt x="0" y="3642995"/>
                    <a:pt x="0" y="3470783"/>
                  </a:cubicBezTo>
                  <a:lnTo>
                    <a:pt x="0" y="311785"/>
                  </a:lnTo>
                  <a:lnTo>
                    <a:pt x="6350" y="311785"/>
                  </a:lnTo>
                  <a:lnTo>
                    <a:pt x="0" y="311785"/>
                  </a:lnTo>
                  <a:moveTo>
                    <a:pt x="12700" y="311785"/>
                  </a:moveTo>
                  <a:lnTo>
                    <a:pt x="12700" y="3470783"/>
                  </a:lnTo>
                  <a:lnTo>
                    <a:pt x="6350" y="3470783"/>
                  </a:lnTo>
                  <a:lnTo>
                    <a:pt x="12700" y="3470783"/>
                  </a:lnTo>
                  <a:cubicBezTo>
                    <a:pt x="12700" y="3636010"/>
                    <a:pt x="146939" y="3769868"/>
                    <a:pt x="312420" y="3769868"/>
                  </a:cubicBezTo>
                  <a:lnTo>
                    <a:pt x="10552176" y="3769868"/>
                  </a:lnTo>
                  <a:cubicBezTo>
                    <a:pt x="10717784" y="3769868"/>
                    <a:pt x="10851896" y="3636010"/>
                    <a:pt x="10851896" y="3470783"/>
                  </a:cubicBezTo>
                  <a:lnTo>
                    <a:pt x="10851896" y="311785"/>
                  </a:lnTo>
                  <a:cubicBezTo>
                    <a:pt x="10851896" y="146558"/>
                    <a:pt x="10717784" y="12700"/>
                    <a:pt x="10552176" y="12700"/>
                  </a:cubicBezTo>
                  <a:lnTo>
                    <a:pt x="312420" y="12700"/>
                  </a:lnTo>
                  <a:lnTo>
                    <a:pt x="312420" y="6350"/>
                  </a:lnTo>
                  <a:lnTo>
                    <a:pt x="312420" y="12700"/>
                  </a:lnTo>
                  <a:cubicBezTo>
                    <a:pt x="146939" y="12700"/>
                    <a:pt x="12700" y="146558"/>
                    <a:pt x="12700" y="31178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522171" y="6019352"/>
            <a:ext cx="763486" cy="763486"/>
            <a:chOff x="0" y="0"/>
            <a:chExt cx="1017981" cy="101798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18032" cy="1018032"/>
            </a:xfrm>
            <a:custGeom>
              <a:avLst/>
              <a:gdLst/>
              <a:ahLst/>
              <a:cxnLst/>
              <a:rect r="r" b="b" t="t" l="l"/>
              <a:pathLst>
                <a:path h="1018032" w="1018032">
                  <a:moveTo>
                    <a:pt x="0" y="509016"/>
                  </a:moveTo>
                  <a:cubicBezTo>
                    <a:pt x="0" y="227838"/>
                    <a:pt x="227838" y="0"/>
                    <a:pt x="509016" y="0"/>
                  </a:cubicBezTo>
                  <a:cubicBezTo>
                    <a:pt x="790194" y="0"/>
                    <a:pt x="1018032" y="227838"/>
                    <a:pt x="1018032" y="509016"/>
                  </a:cubicBezTo>
                  <a:cubicBezTo>
                    <a:pt x="1018032" y="790194"/>
                    <a:pt x="790067" y="1018032"/>
                    <a:pt x="509016" y="1018032"/>
                  </a:cubicBezTo>
                  <a:cubicBezTo>
                    <a:pt x="227965" y="1018032"/>
                    <a:pt x="0" y="790067"/>
                    <a:pt x="0" y="509016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9732169" y="6229350"/>
            <a:ext cx="343491" cy="343491"/>
          </a:xfrm>
          <a:custGeom>
            <a:avLst/>
            <a:gdLst/>
            <a:ahLst/>
            <a:cxnLst/>
            <a:rect r="r" b="b" t="t" l="l"/>
            <a:pathLst>
              <a:path h="343491" w="343491">
                <a:moveTo>
                  <a:pt x="0" y="0"/>
                </a:moveTo>
                <a:lnTo>
                  <a:pt x="343490" y="0"/>
                </a:lnTo>
                <a:lnTo>
                  <a:pt x="343490" y="343491"/>
                </a:lnTo>
                <a:lnTo>
                  <a:pt x="0" y="3434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458" t="0" r="-9461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522171" y="7001770"/>
            <a:ext cx="254889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Grid Dependency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22171" y="7469829"/>
            <a:ext cx="761092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 charging infrastructure relies heavily on centralized grid power, creating bottlenecks and limiting deployment flexibility.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0883" y="8763591"/>
            <a:ext cx="1650623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need for decentralized, sustainable urban infrastructure is critical for modern smart cities.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00125"/>
            <a:ext cx="7040046" cy="78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4"/>
              </a:lnSpc>
            </a:pPr>
            <a:r>
              <a:rPr lang="en-US" sz="5000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Our Integrated Solution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278561"/>
            <a:ext cx="7906609" cy="6979739"/>
            <a:chOff x="0" y="0"/>
            <a:chExt cx="9673031" cy="853908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673082" cy="8539152"/>
            </a:xfrm>
            <a:custGeom>
              <a:avLst/>
              <a:gdLst/>
              <a:ahLst/>
              <a:cxnLst/>
              <a:rect r="r" b="b" t="t" l="l"/>
              <a:pathLst>
                <a:path h="8539152" w="9673082">
                  <a:moveTo>
                    <a:pt x="0" y="0"/>
                  </a:moveTo>
                  <a:lnTo>
                    <a:pt x="9673082" y="0"/>
                  </a:lnTo>
                  <a:lnTo>
                    <a:pt x="9673082" y="8539152"/>
                  </a:lnTo>
                  <a:lnTo>
                    <a:pt x="0" y="853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556" t="0" r="-1455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827414" y="1782518"/>
            <a:ext cx="3369826" cy="35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262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Smart Streetlight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77" y="2259511"/>
            <a:ext cx="6380253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0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Adaptive brightness adjusts automatically based on motion, ambient light, and traffic patterns, reducing energy consumption by up to 70%.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7414" y="3562556"/>
            <a:ext cx="3575447" cy="35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262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Solar-Powered Generation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1777" y="4111069"/>
            <a:ext cx="6380253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0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Integrated photovoltaic panels generate clean energy during daylight hours, stored in high-capacity batteries for nighttime operation.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7414" y="5526192"/>
            <a:ext cx="4262080" cy="35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262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Emergency-Responsive Lighting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7414" y="6028372"/>
            <a:ext cx="6344616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0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Advanced sensors detect accidents and emergencies, triggering full-brightness illumination and alerting authorities automatically.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7414" y="7345604"/>
            <a:ext cx="3289935" cy="35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262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Energy Sharing Network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7414" y="7894117"/>
            <a:ext cx="6344616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0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Surplus solar energy is intelligently distributed to nearby EV charging stations, creating decentralized energy nodes throughout the city.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82823" y="754113"/>
            <a:ext cx="6065282" cy="78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000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System Architecture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082823" y="1549156"/>
            <a:ext cx="878386" cy="1053998"/>
            <a:chOff x="0" y="0"/>
            <a:chExt cx="1171181" cy="1405331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74" r="1" b="-27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070004" y="1705718"/>
            <a:ext cx="2016204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Solar Panel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0004" y="2196822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Energy generation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082823" y="2603154"/>
            <a:ext cx="878386" cy="1053998"/>
            <a:chOff x="0" y="0"/>
            <a:chExt cx="1171181" cy="1405331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4" r="1" b="-27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070004" y="2759716"/>
            <a:ext cx="2784038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Battery Storage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0004" y="3203958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Charge controller manages power flow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082823" y="3657152"/>
            <a:ext cx="878386" cy="1053998"/>
            <a:chOff x="0" y="0"/>
            <a:chExt cx="1171181" cy="1405331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74" r="1" b="-271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070004" y="3813724"/>
            <a:ext cx="3046690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Smart Controller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0004" y="4214416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Microcontroller processes data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082823" y="4711151"/>
            <a:ext cx="878386" cy="1053998"/>
            <a:chOff x="0" y="0"/>
            <a:chExt cx="1171181" cy="1405331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4" r="1" b="-27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070004" y="4867723"/>
            <a:ext cx="3404354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Multi-Sensor Array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70004" y="5311964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Light, motion, sound, vibration detection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082823" y="5765159"/>
            <a:ext cx="878386" cy="1053998"/>
            <a:chOff x="0" y="0"/>
            <a:chExt cx="1171181" cy="1405331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74" r="1" b="-271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4070004" y="5921721"/>
            <a:ext cx="2744986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LED Streetlight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70004" y="6365963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Adaptive brightness output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082823" y="6819157"/>
            <a:ext cx="878386" cy="1053998"/>
            <a:chOff x="0" y="0"/>
            <a:chExt cx="1171181" cy="1405331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74" r="1" b="-271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4070004" y="6975719"/>
            <a:ext cx="2872859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Energy Manager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96136" y="7467586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Optimizes power allocation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082823" y="7873155"/>
            <a:ext cx="878386" cy="1053998"/>
            <a:chOff x="0" y="0"/>
            <a:chExt cx="1171181" cy="1405331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1171194" cy="1405382"/>
            </a:xfrm>
            <a:custGeom>
              <a:avLst/>
              <a:gdLst/>
              <a:ahLst/>
              <a:cxnLst/>
              <a:rect r="r" b="b" t="t" l="l"/>
              <a:pathLst>
                <a:path h="1405382" w="1171194">
                  <a:moveTo>
                    <a:pt x="0" y="0"/>
                  </a:moveTo>
                  <a:lnTo>
                    <a:pt x="1171194" y="0"/>
                  </a:lnTo>
                  <a:lnTo>
                    <a:pt x="1171194" y="1405382"/>
                  </a:lnTo>
                  <a:lnTo>
                    <a:pt x="0" y="1405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74" r="1" b="-271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4070004" y="8029727"/>
            <a:ext cx="3153966" cy="4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9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EV Charging Node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070004" y="8521594"/>
            <a:ext cx="11135020" cy="32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19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Surplus energy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83248" y="1421311"/>
            <a:ext cx="4067175" cy="79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How It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3248" y="2417416"/>
            <a:ext cx="233362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83248" y="2794397"/>
            <a:ext cx="4863856" cy="28575"/>
            <a:chOff x="0" y="0"/>
            <a:chExt cx="6485141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85128" cy="38100"/>
            </a:xfrm>
            <a:custGeom>
              <a:avLst/>
              <a:gdLst/>
              <a:ahLst/>
              <a:cxnLst/>
              <a:rect r="r" b="b" t="t" l="l"/>
              <a:pathLst>
                <a:path h="38100" w="6485128">
                  <a:moveTo>
                    <a:pt x="0" y="0"/>
                  </a:moveTo>
                  <a:lnTo>
                    <a:pt x="6485128" y="0"/>
                  </a:lnTo>
                  <a:lnTo>
                    <a:pt x="648512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83248" y="2950073"/>
            <a:ext cx="2712125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Daytime Charging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3248" y="3348628"/>
            <a:ext cx="4863856" cy="14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Solar panels capture sunlight and convert it to electricity, charging high-capacity batteries through intelligent charge controllers that prevent overcharging.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12001" y="2417416"/>
            <a:ext cx="260628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12001" y="2794397"/>
            <a:ext cx="4863856" cy="28575"/>
            <a:chOff x="0" y="0"/>
            <a:chExt cx="6485141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85128" cy="38100"/>
            </a:xfrm>
            <a:custGeom>
              <a:avLst/>
              <a:gdLst/>
              <a:ahLst/>
              <a:cxnLst/>
              <a:rect r="r" b="b" t="t" l="l"/>
              <a:pathLst>
                <a:path h="38100" w="6485128">
                  <a:moveTo>
                    <a:pt x="0" y="0"/>
                  </a:moveTo>
                  <a:lnTo>
                    <a:pt x="6485128" y="0"/>
                  </a:lnTo>
                  <a:lnTo>
                    <a:pt x="648512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712001" y="2950073"/>
            <a:ext cx="3770947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Battery Power Activation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2001" y="3348628"/>
            <a:ext cx="4863856" cy="105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 dusk, the system automatically switches to battery power, illuminating LED streetlights with stored solar energy.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0753" y="2417416"/>
            <a:ext cx="265152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40753" y="2794397"/>
            <a:ext cx="4863998" cy="28575"/>
            <a:chOff x="0" y="0"/>
            <a:chExt cx="6485331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485382" cy="38100"/>
            </a:xfrm>
            <a:custGeom>
              <a:avLst/>
              <a:gdLst/>
              <a:ahLst/>
              <a:cxnLst/>
              <a:rect r="r" b="b" t="t" l="l"/>
              <a:pathLst>
                <a:path h="38100" w="6485382">
                  <a:moveTo>
                    <a:pt x="0" y="0"/>
                  </a:moveTo>
                  <a:lnTo>
                    <a:pt x="6485382" y="0"/>
                  </a:lnTo>
                  <a:lnTo>
                    <a:pt x="648538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740753" y="2950073"/>
            <a:ext cx="2777252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Adaptive Dimming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40753" y="3348628"/>
            <a:ext cx="4863998" cy="105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When no motion is detected, lights dim to 30% brightness, conserving energy while maintaining ambient visibility for safety.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3248" y="4904337"/>
            <a:ext cx="271582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83248" y="5281317"/>
            <a:ext cx="4863856" cy="28575"/>
            <a:chOff x="0" y="0"/>
            <a:chExt cx="6485141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85128" cy="38100"/>
            </a:xfrm>
            <a:custGeom>
              <a:avLst/>
              <a:gdLst/>
              <a:ahLst/>
              <a:cxnLst/>
              <a:rect r="r" b="b" t="t" l="l"/>
              <a:pathLst>
                <a:path h="38100" w="6485128">
                  <a:moveTo>
                    <a:pt x="0" y="0"/>
                  </a:moveTo>
                  <a:lnTo>
                    <a:pt x="6485128" y="0"/>
                  </a:lnTo>
                  <a:lnTo>
                    <a:pt x="648512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683248" y="5436984"/>
            <a:ext cx="3482935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Smart Brightness Boost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3248" y="5835548"/>
            <a:ext cx="4863856" cy="14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Motion sensors detect pedestrians or vehicles, instantly activating full brightness and illuminating a path of nearby lights for safe navigation.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12001" y="4904337"/>
            <a:ext cx="258008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05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712001" y="5281317"/>
            <a:ext cx="4863856" cy="28575"/>
            <a:chOff x="0" y="0"/>
            <a:chExt cx="6485141" cy="38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85128" cy="38100"/>
            </a:xfrm>
            <a:custGeom>
              <a:avLst/>
              <a:gdLst/>
              <a:ahLst/>
              <a:cxnLst/>
              <a:rect r="r" b="b" t="t" l="l"/>
              <a:pathLst>
                <a:path h="38100" w="6485128">
                  <a:moveTo>
                    <a:pt x="0" y="0"/>
                  </a:moveTo>
                  <a:lnTo>
                    <a:pt x="6485128" y="0"/>
                  </a:lnTo>
                  <a:lnTo>
                    <a:pt x="648512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712001" y="5436984"/>
            <a:ext cx="3176469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Emergency Detection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12001" y="5835548"/>
            <a:ext cx="4863856" cy="14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Sound and vibration sensors identify unusual patterns, triggering emergency lighting mode with maximum brightness and automatic notifications to authorities.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40753" y="4904337"/>
            <a:ext cx="274320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06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740753" y="5281317"/>
            <a:ext cx="4863998" cy="28575"/>
            <a:chOff x="0" y="0"/>
            <a:chExt cx="6485331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485382" cy="38100"/>
            </a:xfrm>
            <a:custGeom>
              <a:avLst/>
              <a:gdLst/>
              <a:ahLst/>
              <a:cxnLst/>
              <a:rect r="r" b="b" t="t" l="l"/>
              <a:pathLst>
                <a:path h="38100" w="6485382">
                  <a:moveTo>
                    <a:pt x="0" y="0"/>
                  </a:moveTo>
                  <a:lnTo>
                    <a:pt x="6485382" y="0"/>
                  </a:lnTo>
                  <a:lnTo>
                    <a:pt x="648538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1740753" y="5436984"/>
            <a:ext cx="3381970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Surplus Energy Export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40753" y="5835548"/>
            <a:ext cx="4863998" cy="140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When batteries reach full capacity, excess solar energy is redirected to connected EV charging stations, supporting electric transportation infrastructure.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83248" y="7391248"/>
            <a:ext cx="251579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07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683248" y="7768228"/>
            <a:ext cx="14921503" cy="28575"/>
            <a:chOff x="0" y="0"/>
            <a:chExt cx="19895337" cy="381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895313" cy="38100"/>
            </a:xfrm>
            <a:custGeom>
              <a:avLst/>
              <a:gdLst/>
              <a:ahLst/>
              <a:cxnLst/>
              <a:rect r="r" b="b" t="t" l="l"/>
              <a:pathLst>
                <a:path h="38100" w="19895313">
                  <a:moveTo>
                    <a:pt x="0" y="0"/>
                  </a:moveTo>
                  <a:lnTo>
                    <a:pt x="19895313" y="0"/>
                  </a:lnTo>
                  <a:lnTo>
                    <a:pt x="1989531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683248" y="7923905"/>
            <a:ext cx="3531037" cy="38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24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Priority Safety Protocol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83248" y="8322469"/>
            <a:ext cx="14921503" cy="34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8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If battery levels drop below 20%, EV export automatically disables, ensuring streetlights maintain reliable operation throughout the night.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2438695"/>
            <a:chOff x="0" y="0"/>
            <a:chExt cx="24384000" cy="3251594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3251581"/>
            </a:xfrm>
            <a:custGeom>
              <a:avLst/>
              <a:gdLst/>
              <a:ahLst/>
              <a:cxnLst/>
              <a:rect r="r" b="b" t="t" l="l"/>
              <a:pathLst>
                <a:path h="325158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3251581"/>
                  </a:lnTo>
                  <a:lnTo>
                    <a:pt x="0" y="3251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" t="0" r="-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78129" y="2742662"/>
            <a:ext cx="7719179" cy="79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4"/>
              </a:lnSpc>
            </a:pPr>
            <a:r>
              <a:rPr lang="en-US" sz="5024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Implementation Roadmap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33523" y="6563468"/>
            <a:ext cx="12820945" cy="19050"/>
            <a:chOff x="0" y="0"/>
            <a:chExt cx="17094594" cy="25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94581" cy="25400"/>
            </a:xfrm>
            <a:custGeom>
              <a:avLst/>
              <a:gdLst/>
              <a:ahLst/>
              <a:cxnLst/>
              <a:rect r="r" b="b" t="t" l="l"/>
              <a:pathLst>
                <a:path h="25400" w="1709458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081881" y="0"/>
                  </a:lnTo>
                  <a:cubicBezTo>
                    <a:pt x="17088867" y="0"/>
                    <a:pt x="17094581" y="5715"/>
                    <a:pt x="17094581" y="12700"/>
                  </a:cubicBezTo>
                  <a:cubicBezTo>
                    <a:pt x="17094581" y="19685"/>
                    <a:pt x="17088867" y="25400"/>
                    <a:pt x="1708188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42322" y="6006179"/>
            <a:ext cx="19050" cy="557365"/>
            <a:chOff x="0" y="0"/>
            <a:chExt cx="25400" cy="7431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400" cy="743204"/>
            </a:xfrm>
            <a:custGeom>
              <a:avLst/>
              <a:gdLst/>
              <a:ahLst/>
              <a:cxnLst/>
              <a:rect r="r" b="b" t="t" l="l"/>
              <a:pathLst>
                <a:path h="74320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0504"/>
                  </a:lnTo>
                  <a:cubicBezTo>
                    <a:pt x="25400" y="737489"/>
                    <a:pt x="19685" y="743204"/>
                    <a:pt x="12700" y="743204"/>
                  </a:cubicBezTo>
                  <a:cubicBezTo>
                    <a:pt x="5715" y="743204"/>
                    <a:pt x="0" y="737489"/>
                    <a:pt x="0" y="730504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038134" y="6349679"/>
            <a:ext cx="427587" cy="427587"/>
            <a:chOff x="0" y="0"/>
            <a:chExt cx="570116" cy="5701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557530" cy="557530"/>
            </a:xfrm>
            <a:custGeom>
              <a:avLst/>
              <a:gdLst/>
              <a:ahLst/>
              <a:cxnLst/>
              <a:rect r="r" b="b" t="t" l="l"/>
              <a:pathLst>
                <a:path h="557530" w="557530">
                  <a:moveTo>
                    <a:pt x="0" y="223012"/>
                  </a:moveTo>
                  <a:cubicBezTo>
                    <a:pt x="0" y="99822"/>
                    <a:pt x="99822" y="0"/>
                    <a:pt x="223012" y="0"/>
                  </a:cubicBezTo>
                  <a:lnTo>
                    <a:pt x="334518" y="0"/>
                  </a:lnTo>
                  <a:cubicBezTo>
                    <a:pt x="457708" y="0"/>
                    <a:pt x="557530" y="99822"/>
                    <a:pt x="557530" y="223012"/>
                  </a:cubicBezTo>
                  <a:lnTo>
                    <a:pt x="557530" y="334518"/>
                  </a:lnTo>
                  <a:cubicBezTo>
                    <a:pt x="557530" y="457708"/>
                    <a:pt x="457708" y="557530"/>
                    <a:pt x="334518" y="557530"/>
                  </a:cubicBezTo>
                  <a:lnTo>
                    <a:pt x="223012" y="557530"/>
                  </a:lnTo>
                  <a:cubicBezTo>
                    <a:pt x="99822" y="557403"/>
                    <a:pt x="0" y="457581"/>
                    <a:pt x="0" y="33439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0230" cy="570230"/>
            </a:xfrm>
            <a:custGeom>
              <a:avLst/>
              <a:gdLst/>
              <a:ahLst/>
              <a:cxnLst/>
              <a:rect r="r" b="b" t="t" l="l"/>
              <a:pathLst>
                <a:path h="570230" w="570230">
                  <a:moveTo>
                    <a:pt x="0" y="229362"/>
                  </a:moveTo>
                  <a:cubicBezTo>
                    <a:pt x="0" y="102616"/>
                    <a:pt x="102616" y="0"/>
                    <a:pt x="229362" y="0"/>
                  </a:cubicBez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cubicBezTo>
                    <a:pt x="467487" y="0"/>
                    <a:pt x="570230" y="102616"/>
                    <a:pt x="570230" y="229362"/>
                  </a:cubicBezTo>
                  <a:lnTo>
                    <a:pt x="570230" y="340868"/>
                  </a:lnTo>
                  <a:lnTo>
                    <a:pt x="563880" y="340868"/>
                  </a:lnTo>
                  <a:lnTo>
                    <a:pt x="570230" y="340868"/>
                  </a:lnTo>
                  <a:cubicBezTo>
                    <a:pt x="570230" y="467487"/>
                    <a:pt x="467614" y="570230"/>
                    <a:pt x="340868" y="570230"/>
                  </a:cubicBezTo>
                  <a:lnTo>
                    <a:pt x="340868" y="563880"/>
                  </a:lnTo>
                  <a:lnTo>
                    <a:pt x="340868" y="570230"/>
                  </a:lnTo>
                  <a:lnTo>
                    <a:pt x="229362" y="570230"/>
                  </a:lnTo>
                  <a:lnTo>
                    <a:pt x="229362" y="563880"/>
                  </a:lnTo>
                  <a:lnTo>
                    <a:pt x="229362" y="570230"/>
                  </a:lnTo>
                  <a:cubicBezTo>
                    <a:pt x="102616" y="570103"/>
                    <a:pt x="0" y="467487"/>
                    <a:pt x="0" y="340741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340868"/>
                  </a:lnTo>
                  <a:lnTo>
                    <a:pt x="6350" y="340868"/>
                  </a:lnTo>
                  <a:lnTo>
                    <a:pt x="12700" y="340868"/>
                  </a:lnTo>
                  <a:cubicBezTo>
                    <a:pt x="12700" y="460502"/>
                    <a:pt x="109728" y="557530"/>
                    <a:pt x="229362" y="557530"/>
                  </a:cubicBezTo>
                  <a:lnTo>
                    <a:pt x="340868" y="557530"/>
                  </a:lnTo>
                  <a:cubicBezTo>
                    <a:pt x="460502" y="557530"/>
                    <a:pt x="557530" y="460502"/>
                    <a:pt x="557530" y="340868"/>
                  </a:cubicBezTo>
                  <a:lnTo>
                    <a:pt x="557530" y="229362"/>
                  </a:lnTo>
                  <a:lnTo>
                    <a:pt x="563880" y="229362"/>
                  </a:lnTo>
                  <a:lnTo>
                    <a:pt x="557530" y="229362"/>
                  </a:lnTo>
                  <a:cubicBezTo>
                    <a:pt x="557403" y="109728"/>
                    <a:pt x="460375" y="12700"/>
                    <a:pt x="340741" y="12700"/>
                  </a:cubicBezTo>
                  <a:lnTo>
                    <a:pt x="229362" y="12700"/>
                  </a:lnTo>
                  <a:lnTo>
                    <a:pt x="229362" y="6350"/>
                  </a:lnTo>
                  <a:lnTo>
                    <a:pt x="229362" y="12700"/>
                  </a:lnTo>
                  <a:cubicBezTo>
                    <a:pt x="109728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192792" y="6436890"/>
            <a:ext cx="118110" cy="28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1479" y="3768217"/>
            <a:ext cx="3039785" cy="4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6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Phase 1: Foundation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19122" y="4196097"/>
            <a:ext cx="4665612" cy="33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037" b="true">
                <a:solidFill>
                  <a:srgbClr val="4B4A4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Concept Design &amp; Planning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28566" y="4548370"/>
            <a:ext cx="4665612" cy="125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83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System architecture design, component selection, feasibility studies, and stakeholder consultations to establish technical and economic viability.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36846" y="6563392"/>
            <a:ext cx="19050" cy="557365"/>
            <a:chOff x="0" y="0"/>
            <a:chExt cx="25400" cy="7431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400" cy="743204"/>
            </a:xfrm>
            <a:custGeom>
              <a:avLst/>
              <a:gdLst/>
              <a:ahLst/>
              <a:cxnLst/>
              <a:rect r="r" b="b" t="t" l="l"/>
              <a:pathLst>
                <a:path h="74320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0504"/>
                  </a:lnTo>
                  <a:cubicBezTo>
                    <a:pt x="25400" y="737489"/>
                    <a:pt x="19685" y="743204"/>
                    <a:pt x="12700" y="743204"/>
                  </a:cubicBezTo>
                  <a:cubicBezTo>
                    <a:pt x="5715" y="743204"/>
                    <a:pt x="0" y="737489"/>
                    <a:pt x="0" y="730504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632649" y="6349679"/>
            <a:ext cx="427587" cy="427587"/>
            <a:chOff x="0" y="0"/>
            <a:chExt cx="570116" cy="5701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557530" cy="557530"/>
            </a:xfrm>
            <a:custGeom>
              <a:avLst/>
              <a:gdLst/>
              <a:ahLst/>
              <a:cxnLst/>
              <a:rect r="r" b="b" t="t" l="l"/>
              <a:pathLst>
                <a:path h="557530" w="557530">
                  <a:moveTo>
                    <a:pt x="0" y="223012"/>
                  </a:moveTo>
                  <a:cubicBezTo>
                    <a:pt x="0" y="99822"/>
                    <a:pt x="99822" y="0"/>
                    <a:pt x="223012" y="0"/>
                  </a:cubicBezTo>
                  <a:lnTo>
                    <a:pt x="334518" y="0"/>
                  </a:lnTo>
                  <a:cubicBezTo>
                    <a:pt x="457708" y="0"/>
                    <a:pt x="557530" y="99822"/>
                    <a:pt x="557530" y="223012"/>
                  </a:cubicBezTo>
                  <a:lnTo>
                    <a:pt x="557530" y="334518"/>
                  </a:lnTo>
                  <a:cubicBezTo>
                    <a:pt x="557530" y="457708"/>
                    <a:pt x="457708" y="557530"/>
                    <a:pt x="334518" y="557530"/>
                  </a:cubicBezTo>
                  <a:lnTo>
                    <a:pt x="223012" y="557530"/>
                  </a:lnTo>
                  <a:cubicBezTo>
                    <a:pt x="99822" y="557403"/>
                    <a:pt x="0" y="457581"/>
                    <a:pt x="0" y="33439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0230" cy="570230"/>
            </a:xfrm>
            <a:custGeom>
              <a:avLst/>
              <a:gdLst/>
              <a:ahLst/>
              <a:cxnLst/>
              <a:rect r="r" b="b" t="t" l="l"/>
              <a:pathLst>
                <a:path h="570230" w="570230">
                  <a:moveTo>
                    <a:pt x="0" y="229362"/>
                  </a:moveTo>
                  <a:cubicBezTo>
                    <a:pt x="0" y="102616"/>
                    <a:pt x="102616" y="0"/>
                    <a:pt x="229362" y="0"/>
                  </a:cubicBez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cubicBezTo>
                    <a:pt x="467487" y="0"/>
                    <a:pt x="570230" y="102616"/>
                    <a:pt x="570230" y="229362"/>
                  </a:cubicBezTo>
                  <a:lnTo>
                    <a:pt x="570230" y="340868"/>
                  </a:lnTo>
                  <a:lnTo>
                    <a:pt x="563880" y="340868"/>
                  </a:lnTo>
                  <a:lnTo>
                    <a:pt x="570230" y="340868"/>
                  </a:lnTo>
                  <a:cubicBezTo>
                    <a:pt x="570230" y="467487"/>
                    <a:pt x="467614" y="570230"/>
                    <a:pt x="340868" y="570230"/>
                  </a:cubicBezTo>
                  <a:lnTo>
                    <a:pt x="340868" y="563880"/>
                  </a:lnTo>
                  <a:lnTo>
                    <a:pt x="340868" y="570230"/>
                  </a:lnTo>
                  <a:lnTo>
                    <a:pt x="229362" y="570230"/>
                  </a:lnTo>
                  <a:lnTo>
                    <a:pt x="229362" y="563880"/>
                  </a:lnTo>
                  <a:lnTo>
                    <a:pt x="229362" y="570230"/>
                  </a:lnTo>
                  <a:cubicBezTo>
                    <a:pt x="102616" y="570103"/>
                    <a:pt x="0" y="467487"/>
                    <a:pt x="0" y="340741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340868"/>
                  </a:lnTo>
                  <a:lnTo>
                    <a:pt x="6350" y="340868"/>
                  </a:lnTo>
                  <a:lnTo>
                    <a:pt x="12700" y="340868"/>
                  </a:lnTo>
                  <a:cubicBezTo>
                    <a:pt x="12700" y="460502"/>
                    <a:pt x="109728" y="557530"/>
                    <a:pt x="229362" y="557530"/>
                  </a:cubicBezTo>
                  <a:lnTo>
                    <a:pt x="340868" y="557530"/>
                  </a:lnTo>
                  <a:cubicBezTo>
                    <a:pt x="460502" y="557530"/>
                    <a:pt x="557530" y="460502"/>
                    <a:pt x="557530" y="340868"/>
                  </a:cubicBezTo>
                  <a:lnTo>
                    <a:pt x="557530" y="229362"/>
                  </a:lnTo>
                  <a:lnTo>
                    <a:pt x="563880" y="229362"/>
                  </a:lnTo>
                  <a:lnTo>
                    <a:pt x="557530" y="229362"/>
                  </a:lnTo>
                  <a:cubicBezTo>
                    <a:pt x="557403" y="109728"/>
                    <a:pt x="460375" y="12700"/>
                    <a:pt x="340741" y="12700"/>
                  </a:cubicBezTo>
                  <a:lnTo>
                    <a:pt x="229362" y="12700"/>
                  </a:lnTo>
                  <a:lnTo>
                    <a:pt x="229362" y="6350"/>
                  </a:lnTo>
                  <a:lnTo>
                    <a:pt x="229362" y="12700"/>
                  </a:lnTo>
                  <a:cubicBezTo>
                    <a:pt x="109728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69695" y="6436890"/>
            <a:ext cx="153353" cy="28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86689" y="7297045"/>
            <a:ext cx="2919651" cy="4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6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Phase 2: Validation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13784" y="7641279"/>
            <a:ext cx="4665612" cy="33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037" b="true">
                <a:solidFill>
                  <a:srgbClr val="4B4A4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Prototype Development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61705" y="8193577"/>
            <a:ext cx="4665612" cy="125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83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Build functional prototypes, conduct laboratory testing, field trials in controlled environments, and gather performance data for optimization.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431513" y="6006179"/>
            <a:ext cx="19050" cy="557365"/>
            <a:chOff x="0" y="0"/>
            <a:chExt cx="25400" cy="7431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400" cy="743204"/>
            </a:xfrm>
            <a:custGeom>
              <a:avLst/>
              <a:gdLst/>
              <a:ahLst/>
              <a:cxnLst/>
              <a:rect r="r" b="b" t="t" l="l"/>
              <a:pathLst>
                <a:path h="74320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0504"/>
                  </a:lnTo>
                  <a:cubicBezTo>
                    <a:pt x="25400" y="737489"/>
                    <a:pt x="19685" y="743204"/>
                    <a:pt x="12700" y="743204"/>
                  </a:cubicBezTo>
                  <a:cubicBezTo>
                    <a:pt x="5715" y="743204"/>
                    <a:pt x="0" y="737489"/>
                    <a:pt x="0" y="730504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227316" y="6349679"/>
            <a:ext cx="427587" cy="427587"/>
            <a:chOff x="0" y="0"/>
            <a:chExt cx="570116" cy="57011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557530" cy="557530"/>
            </a:xfrm>
            <a:custGeom>
              <a:avLst/>
              <a:gdLst/>
              <a:ahLst/>
              <a:cxnLst/>
              <a:rect r="r" b="b" t="t" l="l"/>
              <a:pathLst>
                <a:path h="557530" w="557530">
                  <a:moveTo>
                    <a:pt x="0" y="223012"/>
                  </a:moveTo>
                  <a:cubicBezTo>
                    <a:pt x="0" y="99822"/>
                    <a:pt x="99822" y="0"/>
                    <a:pt x="223012" y="0"/>
                  </a:cubicBezTo>
                  <a:lnTo>
                    <a:pt x="334518" y="0"/>
                  </a:lnTo>
                  <a:cubicBezTo>
                    <a:pt x="457708" y="0"/>
                    <a:pt x="557530" y="99822"/>
                    <a:pt x="557530" y="223012"/>
                  </a:cubicBezTo>
                  <a:lnTo>
                    <a:pt x="557530" y="334518"/>
                  </a:lnTo>
                  <a:cubicBezTo>
                    <a:pt x="557530" y="457708"/>
                    <a:pt x="457708" y="557530"/>
                    <a:pt x="334518" y="557530"/>
                  </a:cubicBezTo>
                  <a:lnTo>
                    <a:pt x="223012" y="557530"/>
                  </a:lnTo>
                  <a:cubicBezTo>
                    <a:pt x="99822" y="557403"/>
                    <a:pt x="0" y="457581"/>
                    <a:pt x="0" y="33439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0230" cy="570230"/>
            </a:xfrm>
            <a:custGeom>
              <a:avLst/>
              <a:gdLst/>
              <a:ahLst/>
              <a:cxnLst/>
              <a:rect r="r" b="b" t="t" l="l"/>
              <a:pathLst>
                <a:path h="570230" w="570230">
                  <a:moveTo>
                    <a:pt x="0" y="229362"/>
                  </a:moveTo>
                  <a:cubicBezTo>
                    <a:pt x="0" y="102616"/>
                    <a:pt x="102616" y="0"/>
                    <a:pt x="229362" y="0"/>
                  </a:cubicBez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cubicBezTo>
                    <a:pt x="467487" y="0"/>
                    <a:pt x="570230" y="102616"/>
                    <a:pt x="570230" y="229362"/>
                  </a:cubicBezTo>
                  <a:lnTo>
                    <a:pt x="570230" y="340868"/>
                  </a:lnTo>
                  <a:lnTo>
                    <a:pt x="563880" y="340868"/>
                  </a:lnTo>
                  <a:lnTo>
                    <a:pt x="570230" y="340868"/>
                  </a:lnTo>
                  <a:cubicBezTo>
                    <a:pt x="570230" y="467487"/>
                    <a:pt x="467614" y="570230"/>
                    <a:pt x="340868" y="570230"/>
                  </a:cubicBezTo>
                  <a:lnTo>
                    <a:pt x="340868" y="563880"/>
                  </a:lnTo>
                  <a:lnTo>
                    <a:pt x="340868" y="570230"/>
                  </a:lnTo>
                  <a:lnTo>
                    <a:pt x="229362" y="570230"/>
                  </a:lnTo>
                  <a:lnTo>
                    <a:pt x="229362" y="563880"/>
                  </a:lnTo>
                  <a:lnTo>
                    <a:pt x="229362" y="570230"/>
                  </a:lnTo>
                  <a:cubicBezTo>
                    <a:pt x="102616" y="570103"/>
                    <a:pt x="0" y="467487"/>
                    <a:pt x="0" y="340741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340868"/>
                  </a:lnTo>
                  <a:lnTo>
                    <a:pt x="6350" y="340868"/>
                  </a:lnTo>
                  <a:lnTo>
                    <a:pt x="12700" y="340868"/>
                  </a:lnTo>
                  <a:cubicBezTo>
                    <a:pt x="12700" y="460502"/>
                    <a:pt x="109728" y="557530"/>
                    <a:pt x="229362" y="557530"/>
                  </a:cubicBezTo>
                  <a:lnTo>
                    <a:pt x="340868" y="557530"/>
                  </a:lnTo>
                  <a:cubicBezTo>
                    <a:pt x="460502" y="557530"/>
                    <a:pt x="557530" y="460502"/>
                    <a:pt x="557530" y="340868"/>
                  </a:cubicBezTo>
                  <a:lnTo>
                    <a:pt x="557530" y="229362"/>
                  </a:lnTo>
                  <a:lnTo>
                    <a:pt x="563880" y="229362"/>
                  </a:lnTo>
                  <a:lnTo>
                    <a:pt x="557530" y="229362"/>
                  </a:lnTo>
                  <a:cubicBezTo>
                    <a:pt x="557403" y="109728"/>
                    <a:pt x="460375" y="12700"/>
                    <a:pt x="340741" y="12700"/>
                  </a:cubicBezTo>
                  <a:lnTo>
                    <a:pt x="229362" y="12700"/>
                  </a:lnTo>
                  <a:lnTo>
                    <a:pt x="229362" y="6350"/>
                  </a:lnTo>
                  <a:lnTo>
                    <a:pt x="229362" y="12700"/>
                  </a:lnTo>
                  <a:cubicBezTo>
                    <a:pt x="109728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361445" y="6436890"/>
            <a:ext cx="159187" cy="28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04311" y="3768217"/>
            <a:ext cx="3073598" cy="4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6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Phase 3: Integration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98707" y="4196097"/>
            <a:ext cx="4665612" cy="33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037" b="true">
                <a:solidFill>
                  <a:srgbClr val="4B4A4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Network Deployment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08304" y="4500745"/>
            <a:ext cx="4665612" cy="170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03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Install energy sharing infrastructure, connect multiple streetlights into coordinated network, implement management software, and test grid integration.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026028" y="6563392"/>
            <a:ext cx="19050" cy="557365"/>
            <a:chOff x="0" y="0"/>
            <a:chExt cx="25400" cy="7431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400" cy="743204"/>
            </a:xfrm>
            <a:custGeom>
              <a:avLst/>
              <a:gdLst/>
              <a:ahLst/>
              <a:cxnLst/>
              <a:rect r="r" b="b" t="t" l="l"/>
              <a:pathLst>
                <a:path h="743204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730504"/>
                  </a:lnTo>
                  <a:cubicBezTo>
                    <a:pt x="25400" y="737489"/>
                    <a:pt x="19685" y="743204"/>
                    <a:pt x="12700" y="743204"/>
                  </a:cubicBezTo>
                  <a:cubicBezTo>
                    <a:pt x="5715" y="743204"/>
                    <a:pt x="0" y="737489"/>
                    <a:pt x="0" y="730504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2821841" y="6349679"/>
            <a:ext cx="427587" cy="427587"/>
            <a:chOff x="0" y="0"/>
            <a:chExt cx="570116" cy="57011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557530" cy="557530"/>
            </a:xfrm>
            <a:custGeom>
              <a:avLst/>
              <a:gdLst/>
              <a:ahLst/>
              <a:cxnLst/>
              <a:rect r="r" b="b" t="t" l="l"/>
              <a:pathLst>
                <a:path h="557530" w="557530">
                  <a:moveTo>
                    <a:pt x="0" y="223012"/>
                  </a:moveTo>
                  <a:cubicBezTo>
                    <a:pt x="0" y="99822"/>
                    <a:pt x="99822" y="0"/>
                    <a:pt x="223012" y="0"/>
                  </a:cubicBezTo>
                  <a:lnTo>
                    <a:pt x="334518" y="0"/>
                  </a:lnTo>
                  <a:cubicBezTo>
                    <a:pt x="457708" y="0"/>
                    <a:pt x="557530" y="99822"/>
                    <a:pt x="557530" y="223012"/>
                  </a:cubicBezTo>
                  <a:lnTo>
                    <a:pt x="557530" y="334518"/>
                  </a:lnTo>
                  <a:cubicBezTo>
                    <a:pt x="557530" y="457708"/>
                    <a:pt x="457708" y="557530"/>
                    <a:pt x="334518" y="557530"/>
                  </a:cubicBezTo>
                  <a:lnTo>
                    <a:pt x="223012" y="557530"/>
                  </a:lnTo>
                  <a:cubicBezTo>
                    <a:pt x="99822" y="557403"/>
                    <a:pt x="0" y="457581"/>
                    <a:pt x="0" y="33439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0230" cy="570230"/>
            </a:xfrm>
            <a:custGeom>
              <a:avLst/>
              <a:gdLst/>
              <a:ahLst/>
              <a:cxnLst/>
              <a:rect r="r" b="b" t="t" l="l"/>
              <a:pathLst>
                <a:path h="570230" w="570230">
                  <a:moveTo>
                    <a:pt x="0" y="229362"/>
                  </a:moveTo>
                  <a:cubicBezTo>
                    <a:pt x="0" y="102616"/>
                    <a:pt x="102616" y="0"/>
                    <a:pt x="229362" y="0"/>
                  </a:cubicBez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lnTo>
                    <a:pt x="340868" y="6350"/>
                  </a:lnTo>
                  <a:lnTo>
                    <a:pt x="340868" y="0"/>
                  </a:lnTo>
                  <a:cubicBezTo>
                    <a:pt x="467487" y="0"/>
                    <a:pt x="570230" y="102616"/>
                    <a:pt x="570230" y="229362"/>
                  </a:cubicBezTo>
                  <a:lnTo>
                    <a:pt x="570230" y="340868"/>
                  </a:lnTo>
                  <a:lnTo>
                    <a:pt x="563880" y="340868"/>
                  </a:lnTo>
                  <a:lnTo>
                    <a:pt x="570230" y="340868"/>
                  </a:lnTo>
                  <a:cubicBezTo>
                    <a:pt x="570230" y="467487"/>
                    <a:pt x="467614" y="570230"/>
                    <a:pt x="340868" y="570230"/>
                  </a:cubicBezTo>
                  <a:lnTo>
                    <a:pt x="340868" y="563880"/>
                  </a:lnTo>
                  <a:lnTo>
                    <a:pt x="340868" y="570230"/>
                  </a:lnTo>
                  <a:lnTo>
                    <a:pt x="229362" y="570230"/>
                  </a:lnTo>
                  <a:lnTo>
                    <a:pt x="229362" y="563880"/>
                  </a:lnTo>
                  <a:lnTo>
                    <a:pt x="229362" y="570230"/>
                  </a:lnTo>
                  <a:cubicBezTo>
                    <a:pt x="102616" y="570103"/>
                    <a:pt x="0" y="467487"/>
                    <a:pt x="0" y="340741"/>
                  </a:cubicBezTo>
                  <a:lnTo>
                    <a:pt x="0" y="229362"/>
                  </a:lnTo>
                  <a:lnTo>
                    <a:pt x="6350" y="229362"/>
                  </a:lnTo>
                  <a:lnTo>
                    <a:pt x="0" y="229362"/>
                  </a:lnTo>
                  <a:moveTo>
                    <a:pt x="12700" y="229362"/>
                  </a:moveTo>
                  <a:lnTo>
                    <a:pt x="12700" y="340868"/>
                  </a:lnTo>
                  <a:lnTo>
                    <a:pt x="6350" y="340868"/>
                  </a:lnTo>
                  <a:lnTo>
                    <a:pt x="12700" y="340868"/>
                  </a:lnTo>
                  <a:cubicBezTo>
                    <a:pt x="12700" y="460502"/>
                    <a:pt x="109728" y="557530"/>
                    <a:pt x="229362" y="557530"/>
                  </a:cubicBezTo>
                  <a:lnTo>
                    <a:pt x="340868" y="557530"/>
                  </a:lnTo>
                  <a:cubicBezTo>
                    <a:pt x="460502" y="557530"/>
                    <a:pt x="557530" y="460502"/>
                    <a:pt x="557530" y="340868"/>
                  </a:cubicBezTo>
                  <a:lnTo>
                    <a:pt x="557530" y="229362"/>
                  </a:lnTo>
                  <a:lnTo>
                    <a:pt x="563880" y="229362"/>
                  </a:lnTo>
                  <a:lnTo>
                    <a:pt x="557530" y="229362"/>
                  </a:lnTo>
                  <a:cubicBezTo>
                    <a:pt x="557403" y="109728"/>
                    <a:pt x="460375" y="12700"/>
                    <a:pt x="340741" y="12700"/>
                  </a:cubicBezTo>
                  <a:lnTo>
                    <a:pt x="229362" y="12700"/>
                  </a:lnTo>
                  <a:lnTo>
                    <a:pt x="229362" y="6350"/>
                  </a:lnTo>
                  <a:lnTo>
                    <a:pt x="229362" y="12700"/>
                  </a:lnTo>
                  <a:cubicBezTo>
                    <a:pt x="109728" y="12700"/>
                    <a:pt x="12700" y="109728"/>
                    <a:pt x="12700" y="229362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2951802" y="6436890"/>
            <a:ext cx="167521" cy="28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2187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67179" y="7297045"/>
            <a:ext cx="2137053" cy="4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6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Phase 4: Scale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02976" y="7641279"/>
            <a:ext cx="4665612" cy="33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037" b="true">
                <a:solidFill>
                  <a:srgbClr val="4B4A4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City-Wide Expansion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712272" y="8126902"/>
            <a:ext cx="4665612" cy="156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837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Mass production and deployment across districts, integration with existing smart city systems, real-time monitoring dashboard implementation, and continuous performance optimization.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45500" y="1000125"/>
            <a:ext cx="5155882" cy="80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5087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System Use 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5500" y="2250513"/>
            <a:ext cx="2335768" cy="45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2874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Key Use Cases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5500" y="2846298"/>
            <a:ext cx="4069080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66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Adaptive Lighting Control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5500" y="3304432"/>
            <a:ext cx="11957447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Automatically adjusts brightness based on real-time environmental conditions and traffic patterns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5500" y="3943464"/>
            <a:ext cx="4670941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66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Emergency Response Lighting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5500" y="4345038"/>
            <a:ext cx="11257359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Detects incidents and activates full-coverage illumination while alerting emergency services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5500" y="4987976"/>
            <a:ext cx="4588431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66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Energy Generation &amp; Storage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5500" y="5446700"/>
            <a:ext cx="10422613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Captures solar energy, stores in batteries, and manages power distribution efficiently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5500" y="6120856"/>
            <a:ext cx="3726894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66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Surplus Energy Sharing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45500" y="6579580"/>
            <a:ext cx="11163300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Redirects excess renewable energy to nearby infrastructure when streetlight demand is 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5500" y="7251092"/>
            <a:ext cx="3316486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66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EV Charging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5500" y="7709817"/>
            <a:ext cx="10498336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Provides clean energy to electric vehicle charging stations, reducing grid dependency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5500" y="8356714"/>
            <a:ext cx="4434245" cy="42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66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Priority Power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5500" y="8815438"/>
            <a:ext cx="11119962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Ensures lighting reliability while optimizing renewable energy utilization across all functions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0435" y="1461049"/>
            <a:ext cx="688443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What Makes Us Different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90435" y="2631281"/>
            <a:ext cx="717652" cy="717652"/>
          </a:xfrm>
          <a:custGeom>
            <a:avLst/>
            <a:gdLst/>
            <a:ahLst/>
            <a:cxnLst/>
            <a:rect r="r" b="b" t="t" l="l"/>
            <a:pathLst>
              <a:path h="717652" w="717652">
                <a:moveTo>
                  <a:pt x="0" y="0"/>
                </a:moveTo>
                <a:lnTo>
                  <a:pt x="717652" y="0"/>
                </a:lnTo>
                <a:lnTo>
                  <a:pt x="717652" y="717652"/>
                </a:lnTo>
                <a:lnTo>
                  <a:pt x="0" y="717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9736" r="0" b="-197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0435" y="3582143"/>
            <a:ext cx="4213146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Following-Light Path Guidance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435" y="4038752"/>
            <a:ext cx="5334152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Creates illuminated pathways that follow pedestrians and vehicles, enhancing safety while minimizing energy use through intelligent zone activation.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476848" y="2631281"/>
            <a:ext cx="717652" cy="717652"/>
          </a:xfrm>
          <a:custGeom>
            <a:avLst/>
            <a:gdLst/>
            <a:ahLst/>
            <a:cxnLst/>
            <a:rect r="r" b="b" t="t" l="l"/>
            <a:pathLst>
              <a:path h="717652" w="717652">
                <a:moveTo>
                  <a:pt x="0" y="0"/>
                </a:moveTo>
                <a:lnTo>
                  <a:pt x="717651" y="0"/>
                </a:lnTo>
                <a:lnTo>
                  <a:pt x="717651" y="717652"/>
                </a:lnTo>
                <a:lnTo>
                  <a:pt x="0" y="717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184" r="0" b="-1118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76848" y="3582143"/>
            <a:ext cx="5334152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Emergency-Responsive Intelligence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6848" y="4038752"/>
            <a:ext cx="5334152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Multi-sensor fusion detects accidents, falls, and unusual events, automatically triggering emergency protocols and alerting first responders.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063260" y="2631281"/>
            <a:ext cx="717652" cy="717652"/>
          </a:xfrm>
          <a:custGeom>
            <a:avLst/>
            <a:gdLst/>
            <a:ahLst/>
            <a:cxnLst/>
            <a:rect r="r" b="b" t="t" l="l"/>
            <a:pathLst>
              <a:path h="717652" w="717652">
                <a:moveTo>
                  <a:pt x="0" y="0"/>
                </a:moveTo>
                <a:lnTo>
                  <a:pt x="717652" y="0"/>
                </a:lnTo>
                <a:lnTo>
                  <a:pt x="717652" y="717652"/>
                </a:lnTo>
                <a:lnTo>
                  <a:pt x="0" y="717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526" r="0" b="-1052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63260" y="3582143"/>
            <a:ext cx="3816906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Decentralized Energy Nodes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3260" y="4038752"/>
            <a:ext cx="5334152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Transforms streetlights into autonomous power generation stations, creating resilient microgrids independent of centralized infrastructure.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890435" y="6284119"/>
            <a:ext cx="717652" cy="717652"/>
          </a:xfrm>
          <a:custGeom>
            <a:avLst/>
            <a:gdLst/>
            <a:ahLst/>
            <a:cxnLst/>
            <a:rect r="r" b="b" t="t" l="l"/>
            <a:pathLst>
              <a:path h="717652" w="717652">
                <a:moveTo>
                  <a:pt x="0" y="0"/>
                </a:moveTo>
                <a:lnTo>
                  <a:pt x="717652" y="0"/>
                </a:lnTo>
                <a:lnTo>
                  <a:pt x="717652" y="717651"/>
                </a:lnTo>
                <a:lnTo>
                  <a:pt x="0" y="717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9473" t="0" r="-3947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90435" y="7234980"/>
            <a:ext cx="3612594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EV Infrastructure Support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0435" y="7691590"/>
            <a:ext cx="5334152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Harnesses surplus solar energy that would otherwise go to waste, powering transportation electrification at the neighborhood level.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6476848" y="6284119"/>
            <a:ext cx="717652" cy="717652"/>
          </a:xfrm>
          <a:custGeom>
            <a:avLst/>
            <a:gdLst/>
            <a:ahLst/>
            <a:cxnLst/>
            <a:rect r="r" b="b" t="t" l="l"/>
            <a:pathLst>
              <a:path h="717652" w="717652">
                <a:moveTo>
                  <a:pt x="0" y="0"/>
                </a:moveTo>
                <a:lnTo>
                  <a:pt x="717651" y="0"/>
                </a:lnTo>
                <a:lnTo>
                  <a:pt x="717651" y="717651"/>
                </a:lnTo>
                <a:lnTo>
                  <a:pt x="0" y="717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76848" y="7234980"/>
            <a:ext cx="3460671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Smart Priority Allocation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76848" y="7691590"/>
            <a:ext cx="5334152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Dynamic power management algorithms balance competing demands, ensuring lighting reliability while maximizing renewable energy utilization.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76785" y="1023347"/>
            <a:ext cx="9057204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Transformative Impact &amp; Benefits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4203" y="2369639"/>
            <a:ext cx="1479828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70%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73488" y="3254578"/>
            <a:ext cx="2361248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Energy Reduction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6785" y="3699720"/>
            <a:ext cx="515466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Compared to traditional streetlights operating at constant full brightness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0849" y="2369639"/>
            <a:ext cx="50601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62438" y="3254578"/>
            <a:ext cx="2362676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Carbon Emissions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6449" y="3699720"/>
            <a:ext cx="515481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Zero-emission lighting powered entirely by renewable solar energy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73127" y="2369639"/>
            <a:ext cx="192107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100%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3842" y="3254578"/>
            <a:ext cx="2519482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>
                <a:solidFill>
                  <a:srgbClr val="4B4A4A"/>
                </a:solidFill>
                <a:latin typeface="Abril Fatface"/>
                <a:ea typeface="Abril Fatface"/>
                <a:cs typeface="Abril Fatface"/>
                <a:sym typeface="Abril Fatface"/>
              </a:rPr>
              <a:t>Grid Independence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56256" y="3699720"/>
            <a:ext cx="515481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Complete operational autonomy from centralized power infrastructure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6785" y="4798066"/>
            <a:ext cx="3153847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Environmental Benefits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6785" y="5164207"/>
            <a:ext cx="768533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Significantly reduced carbon footprint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Zero fossil fuel consumption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Decreased light pollution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Support for urban biodiversity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6785" y="6678682"/>
            <a:ext cx="2834402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Safety Improvements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6785" y="7198985"/>
            <a:ext cx="768533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Enhanced nighttime visibility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Emergency detection and response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Reduced crime through intelligent lighting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Improved pedestrian and vehicle safety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5103" y="4798066"/>
            <a:ext cx="2877860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Economic Advantages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35103" y="5164207"/>
            <a:ext cx="768533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Lower operational costs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Reduced maintenance requirements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Long-term cost savings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Revenue from surplus energy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35103" y="6678682"/>
            <a:ext cx="3838575" cy="35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6747"/>
                </a:solidFill>
                <a:latin typeface="Abril Fatface"/>
                <a:ea typeface="Abril Fatface"/>
                <a:cs typeface="Abril Fatface"/>
                <a:sym typeface="Abril Fatface"/>
              </a:rPr>
              <a:t>Infrastructure Enhancement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35103" y="7198985"/>
            <a:ext cx="768533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Supports EV adoption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Scalable deployment model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Future-ready smart city foundation</a:t>
            </a:r>
          </a:p>
          <a:p>
            <a:pPr algn="l" marL="273348" indent="-136674" lvl="1">
              <a:lnSpc>
                <a:spcPts val="2625"/>
              </a:lnSpc>
              <a:buFont typeface="Arial"/>
              <a:buChar char="•"/>
            </a:pPr>
            <a:r>
              <a:rPr lang="en-US" sz="1812">
                <a:solidFill>
                  <a:srgbClr val="4B4A4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Alignment with SDG 11, 7, and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DAHAPV6hXNw</dc:identifier>
  <dcterms:modified xsi:type="dcterms:W3CDTF">2011-08-01T06:04:30Z</dcterms:modified>
  <cp:revision>1</cp:revision>
  <dc:title>Intelligent Street Lighting for Smart Cities</dc:title>
</cp:coreProperties>
</file>